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912" r:id="rId2"/>
  </p:sldMasterIdLst>
  <p:notesMasterIdLst>
    <p:notesMasterId r:id="rId16"/>
  </p:notesMasterIdLst>
  <p:sldIdLst>
    <p:sldId id="256" r:id="rId3"/>
    <p:sldId id="377" r:id="rId4"/>
    <p:sldId id="316" r:id="rId5"/>
    <p:sldId id="378" r:id="rId6"/>
    <p:sldId id="356" r:id="rId7"/>
    <p:sldId id="380" r:id="rId8"/>
    <p:sldId id="381" r:id="rId9"/>
    <p:sldId id="382" r:id="rId10"/>
    <p:sldId id="383" r:id="rId11"/>
    <p:sldId id="384" r:id="rId12"/>
    <p:sldId id="385" r:id="rId13"/>
    <p:sldId id="386" r:id="rId14"/>
    <p:sldId id="362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E7D"/>
    <a:srgbClr val="517E8D"/>
    <a:srgbClr val="133859"/>
    <a:srgbClr val="70B1C7"/>
    <a:srgbClr val="3372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37" autoAdjust="0"/>
    <p:restoredTop sz="95501" autoAdjust="0"/>
  </p:normalViewPr>
  <p:slideViewPr>
    <p:cSldViewPr>
      <p:cViewPr varScale="1">
        <p:scale>
          <a:sx n="152" d="100"/>
          <a:sy n="152" d="100"/>
        </p:scale>
        <p:origin x="190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mikem.AD\Documents\June%20Sucker\Carp%20Removal\2009%20Initiation\Monthly%20Catch%20Table%202009%20to%202015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ikem.AD\Documents\June%20Sucker\Carp%20Removal\2009%20Initiation\Monthly%20Catch%20Table%202009%20to%202015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ysClr val="windowText" lastClr="000000"/>
                </a:solidFill>
              </a:rPr>
              <a:t>Utah</a:t>
            </a:r>
            <a:r>
              <a:rPr lang="en-US" sz="1800" b="1" baseline="0">
                <a:solidFill>
                  <a:sysClr val="windowText" lastClr="000000"/>
                </a:solidFill>
              </a:rPr>
              <a:t> Lake Carp Removal</a:t>
            </a:r>
            <a:endParaRPr lang="en-US" sz="1800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22952244093172"/>
          <c:y val="0.12615642879735689"/>
          <c:w val="0.81859861880788143"/>
          <c:h val="0.6381692543335866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numRef>
              <c:f>Sheet1!$B$5:$I$5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Sheet1!$B$18:$I$18</c:f>
              <c:numCache>
                <c:formatCode>_(* #,##0_);_(* \(#,##0\);_(* "-"??_);_(@_)</c:formatCode>
                <c:ptCount val="8"/>
                <c:pt idx="0">
                  <c:v>1020480</c:v>
                </c:pt>
                <c:pt idx="1">
                  <c:v>2818880</c:v>
                </c:pt>
                <c:pt idx="2">
                  <c:v>3025380</c:v>
                </c:pt>
                <c:pt idx="3">
                  <c:v>2922200</c:v>
                </c:pt>
                <c:pt idx="4">
                  <c:v>3858880</c:v>
                </c:pt>
                <c:pt idx="5">
                  <c:v>3989500</c:v>
                </c:pt>
                <c:pt idx="6">
                  <c:v>3141080</c:v>
                </c:pt>
                <c:pt idx="7">
                  <c:v>3114100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A4-4272-9C05-AE2139A9F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7866376"/>
        <c:axId val="197867944"/>
      </c:barChart>
      <c:catAx>
        <c:axId val="197866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baseline="0">
                    <a:solidFill>
                      <a:sysClr val="windowText" lastClr="000000"/>
                    </a:solidFill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54651890330653186"/>
              <c:y val="0.8527896600390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867944"/>
        <c:crosses val="autoZero"/>
        <c:auto val="1"/>
        <c:lblAlgn val="ctr"/>
        <c:lblOffset val="100"/>
        <c:noMultiLvlLbl val="0"/>
      </c:catAx>
      <c:valAx>
        <c:axId val="197867944"/>
        <c:scaling>
          <c:orientation val="minMax"/>
          <c:max val="4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baseline="0" dirty="0">
                    <a:solidFill>
                      <a:sysClr val="windowText" lastClr="000000"/>
                    </a:solidFill>
                  </a:rPr>
                  <a:t>Pounds</a:t>
                </a:r>
              </a:p>
            </c:rich>
          </c:tx>
          <c:layout>
            <c:manualLayout>
              <c:xMode val="edge"/>
              <c:yMode val="edge"/>
              <c:x val="0"/>
              <c:y val="0.377493232833192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866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955291605498465"/>
          <c:y val="6.2278039100323791E-2"/>
          <c:w val="0.79751894745924523"/>
          <c:h val="0.797602810788053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Sheet1!$G$5</c:f>
              <c:strCache>
                <c:ptCount val="1"/>
                <c:pt idx="0">
                  <c:v>2014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invertIfNegative val="0"/>
          <c:cat>
            <c:strRef>
              <c:f>Sheet1!$A$6:$A$17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Sheet1!$G$6:$G$17</c:f>
              <c:numCache>
                <c:formatCode>_(* #,##0_);_(* \(#,##0\);_(* "-"??_);_(@_)</c:formatCode>
                <c:ptCount val="12"/>
                <c:pt idx="0">
                  <c:v>582340</c:v>
                </c:pt>
                <c:pt idx="1">
                  <c:v>244580</c:v>
                </c:pt>
                <c:pt idx="2">
                  <c:v>332960</c:v>
                </c:pt>
                <c:pt idx="3">
                  <c:v>179160</c:v>
                </c:pt>
                <c:pt idx="4">
                  <c:v>269620</c:v>
                </c:pt>
                <c:pt idx="5">
                  <c:v>281560</c:v>
                </c:pt>
                <c:pt idx="6">
                  <c:v>258740</c:v>
                </c:pt>
                <c:pt idx="7">
                  <c:v>258440</c:v>
                </c:pt>
                <c:pt idx="8">
                  <c:v>398820</c:v>
                </c:pt>
                <c:pt idx="9">
                  <c:v>383860</c:v>
                </c:pt>
                <c:pt idx="10">
                  <c:v>139800</c:v>
                </c:pt>
                <c:pt idx="11">
                  <c:v>659620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D9-492A-999C-F15EA4DE2B63}"/>
            </c:ext>
          </c:extLst>
        </c:ser>
        <c:ser>
          <c:idx val="1"/>
          <c:order val="1"/>
          <c:tx>
            <c:v>2015</c:v>
          </c:tx>
          <c:spPr>
            <a:ln w="38100">
              <a:solidFill>
                <a:schemeClr val="tx1"/>
              </a:solidFill>
            </a:ln>
          </c:spPr>
          <c:invertIfNegative val="0"/>
          <c:val>
            <c:numRef>
              <c:f>Sheet1!$H$6:$H$17</c:f>
              <c:numCache>
                <c:formatCode>_(* #,##0_);_(* \(#,##0\);_(* "-"??_);_(@_)</c:formatCode>
                <c:ptCount val="12"/>
                <c:pt idx="0">
                  <c:v>0</c:v>
                </c:pt>
                <c:pt idx="1">
                  <c:v>299960</c:v>
                </c:pt>
                <c:pt idx="2">
                  <c:v>261180</c:v>
                </c:pt>
                <c:pt idx="3">
                  <c:v>203860</c:v>
                </c:pt>
                <c:pt idx="4">
                  <c:v>208060</c:v>
                </c:pt>
                <c:pt idx="5">
                  <c:v>494160</c:v>
                </c:pt>
                <c:pt idx="6">
                  <c:v>235940</c:v>
                </c:pt>
                <c:pt idx="7">
                  <c:v>304960</c:v>
                </c:pt>
                <c:pt idx="8">
                  <c:v>329240</c:v>
                </c:pt>
                <c:pt idx="9">
                  <c:v>326060</c:v>
                </c:pt>
                <c:pt idx="10">
                  <c:v>234480</c:v>
                </c:pt>
                <c:pt idx="11">
                  <c:v>243180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D9-492A-999C-F15EA4DE2B63}"/>
            </c:ext>
          </c:extLst>
        </c:ser>
        <c:ser>
          <c:idx val="2"/>
          <c:order val="2"/>
          <c:tx>
            <c:v>2016</c:v>
          </c:tx>
          <c:spPr>
            <a:ln w="38100">
              <a:solidFill>
                <a:schemeClr val="tx1"/>
              </a:solidFill>
            </a:ln>
          </c:spPr>
          <c:invertIfNegative val="0"/>
          <c:val>
            <c:numRef>
              <c:f>Sheet1!$I$6:$I$17</c:f>
              <c:numCache>
                <c:formatCode>_(* #,##0_);_(* \(#,##0\);_(* "-"??_);_(@_)</c:formatCode>
                <c:ptCount val="12"/>
                <c:pt idx="0">
                  <c:v>17340</c:v>
                </c:pt>
                <c:pt idx="1">
                  <c:v>105440</c:v>
                </c:pt>
                <c:pt idx="2">
                  <c:v>221360</c:v>
                </c:pt>
                <c:pt idx="3">
                  <c:v>266420</c:v>
                </c:pt>
                <c:pt idx="4">
                  <c:v>323640</c:v>
                </c:pt>
                <c:pt idx="5">
                  <c:v>366240</c:v>
                </c:pt>
                <c:pt idx="6">
                  <c:v>283820</c:v>
                </c:pt>
                <c:pt idx="7">
                  <c:v>431420</c:v>
                </c:pt>
                <c:pt idx="8">
                  <c:v>269200</c:v>
                </c:pt>
                <c:pt idx="9">
                  <c:v>439520</c:v>
                </c:pt>
                <c:pt idx="10">
                  <c:v>389700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D9-492A-999C-F15EA4DE2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axId val="482056584"/>
        <c:axId val="197868728"/>
      </c:barChart>
      <c:catAx>
        <c:axId val="482056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Month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81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197868728"/>
        <c:crosses val="autoZero"/>
        <c:auto val="1"/>
        <c:lblAlgn val="ctr"/>
        <c:lblOffset val="100"/>
        <c:noMultiLvlLbl val="0"/>
      </c:catAx>
      <c:valAx>
        <c:axId val="1978687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Total Catch (Pounds)</a:t>
                </a:r>
              </a:p>
            </c:rich>
          </c:tx>
          <c:layout>
            <c:manualLayout>
              <c:xMode val="edge"/>
              <c:yMode val="edge"/>
              <c:x val="3.0388251256728501E-2"/>
              <c:y val="0.28755948875325177"/>
            </c:manualLayout>
          </c:layout>
          <c:overlay val="0"/>
        </c:title>
        <c:numFmt formatCode="_(* #,##0_);_(* \(#,##0\);_(* &quot;-&quot;??_);_(@_)" sourceLinked="1"/>
        <c:majorTickMark val="out"/>
        <c:minorTickMark val="none"/>
        <c:tickLblPos val="nextTo"/>
        <c:spPr>
          <a:ln w="3810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482056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7566653585056903"/>
          <c:y val="9.866928632647845E-2"/>
          <c:w val="0.4079248028986816"/>
          <c:h val="6.6209896901015947E-2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0.87755</cdr:y>
    </cdr:from>
    <cdr:to>
      <cdr:x>0.66969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1F954E8-597F-41D8-9B96-86BAB6AEF2B5}"/>
            </a:ext>
          </a:extLst>
        </cdr:cNvPr>
        <cdr:cNvSpPr txBox="1"/>
      </cdr:nvSpPr>
      <cdr:spPr>
        <a:xfrm xmlns:a="http://schemas.openxmlformats.org/drawingml/2006/main">
          <a:off x="0" y="3276597"/>
          <a:ext cx="4219575" cy="4572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solidFill>
                <a:sysClr val="windowText" lastClr="000000"/>
              </a:solidFill>
            </a:rPr>
            <a:t>-</a:t>
          </a:r>
          <a:r>
            <a:rPr lang="en-US" sz="1800" baseline="0" dirty="0">
              <a:solidFill>
                <a:sysClr val="windowText" lastClr="000000"/>
              </a:solidFill>
            </a:rPr>
            <a:t> Removal started in September 2009</a:t>
          </a:r>
        </a:p>
        <a:p xmlns:a="http://schemas.openxmlformats.org/drawingml/2006/main">
          <a:r>
            <a:rPr lang="en-US" sz="1800" baseline="0" dirty="0">
              <a:solidFill>
                <a:sysClr val="windowText" lastClr="000000"/>
              </a:solidFill>
            </a:rPr>
            <a:t>- Total Removed through December 2016: 24.1 Million pounds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9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9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9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7424CDA-743A-401D-8F20-0839D1A10D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1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96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96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96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96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96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E5F61F18-8440-4864-A9CB-3BD3EE4D6340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2756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13809-A70D-4753-A9E8-B902498C953E}" type="slidenum">
              <a:rPr lang="en-US" smtClean="0">
                <a:latin typeface="Arial" pitchFamily="34" charset="0"/>
                <a:ea typeface="ヒラギノ角ゴ Pro W3"/>
                <a:cs typeface="ヒラギノ角ゴ Pro W3"/>
              </a:rPr>
              <a:pPr/>
              <a:t>2</a:t>
            </a:fld>
            <a:endParaRPr lang="en-US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ea typeface="ヒラギノ角ゴ Pro W3"/>
              </a:rPr>
              <a:t>Six</a:t>
            </a:r>
            <a:r>
              <a:rPr lang="en-US" baseline="0" dirty="0">
                <a:latin typeface="Arial" pitchFamily="34" charset="0"/>
                <a:ea typeface="ヒラギノ角ゴ Pro W3"/>
              </a:rPr>
              <a:t> recovery elements: Non-native and sportfish management, water management and protection, genetic integrity and augmentation, habitat development and maintenance, research and monitoring, information and education</a:t>
            </a:r>
          </a:p>
          <a:p>
            <a:pPr eaLnBrk="1" hangingPunct="1"/>
            <a:r>
              <a:rPr lang="en-US" baseline="0" dirty="0">
                <a:latin typeface="Arial" pitchFamily="34" charset="0"/>
                <a:ea typeface="ヒラギノ角ゴ Pro W3"/>
              </a:rPr>
              <a:t>All partners participate at various funding levels and provide representative to Program committees</a:t>
            </a:r>
            <a:endParaRPr lang="en-US" dirty="0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41330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BB2C1A5A-8A72-459B-BC4E-ED380EC67C37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218254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fld id="{BB2C1A5A-8A72-459B-BC4E-ED380EC67C37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85565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/>
            <a:fld id="{D7B9DCF1-CD3B-4452-A3B3-2D3FC320414D}" type="slidenum">
              <a:rPr lang="en-US" altLang="en-US" sz="1200"/>
              <a:pPr algn="r"/>
              <a:t>5</a:t>
            </a:fld>
            <a:endParaRPr lang="en-US" alt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547836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algn="r"/>
            <a:fld id="{82EE352E-0F50-436F-826F-0FD4240EB5CA}" type="slidenum">
              <a:rPr lang="en-US" altLang="en-US" sz="1200"/>
              <a:pPr algn="r"/>
              <a:t>13</a:t>
            </a:fld>
            <a:endParaRPr lang="en-US" alt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357429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srip_ppt_titlepag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 userDrawn="1"/>
        </p:nvSpPr>
        <p:spPr bwMode="auto">
          <a:xfrm>
            <a:off x="2286000" y="4191000"/>
            <a:ext cx="61722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70B1C7"/>
                </a:solidFill>
              </a:rPr>
              <a:t>Utah Lake Carp Removal 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70B1C7"/>
                </a:solidFill>
              </a:rPr>
              <a:t>Utah Lake Education ½-Day: March 30, 2017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70B1C7"/>
                </a:solidFill>
              </a:rPr>
              <a:t>Michael Mills</a:t>
            </a:r>
          </a:p>
        </p:txBody>
      </p:sp>
    </p:spTree>
    <p:extLst>
      <p:ext uri="{BB962C8B-B14F-4D97-AF65-F5344CB8AC3E}">
        <p14:creationId xmlns:p14="http://schemas.microsoft.com/office/powerpoint/2010/main" val="34694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944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471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773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F2F3-FDDB-411C-8D64-0512FB4EB9BC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4FD3D-911C-498A-99C4-491E9E0FF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94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5" y="1183263"/>
            <a:ext cx="1227469" cy="1301591"/>
          </a:xfrm>
          <a:prstGeom prst="rect">
            <a:avLst/>
          </a:prstGeom>
        </p:spPr>
      </p:pic>
      <p:sp>
        <p:nvSpPr>
          <p:cNvPr id="70664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900972" y="1508109"/>
            <a:ext cx="6460157" cy="369332"/>
          </a:xfrm>
        </p:spPr>
        <p:txBody>
          <a:bodyPr anchor="t" anchorCtr="0"/>
          <a:lstStyle>
            <a:lvl1pPr algn="l">
              <a:spcBef>
                <a:spcPct val="40000"/>
              </a:spcBef>
              <a:buClr>
                <a:schemeClr val="hlink"/>
              </a:buClr>
              <a:buSzPct val="50000"/>
              <a:buFont typeface="Monotype Sorts" pitchFamily="2" charset="2"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0665" name="Rectangle 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900972" y="3019457"/>
            <a:ext cx="6475933" cy="1107996"/>
          </a:xfrm>
        </p:spPr>
        <p:txBody>
          <a:bodyPr wrap="square">
            <a:spAutoFit/>
          </a:bodyPr>
          <a:lstStyle>
            <a:lvl1pPr marL="0" indent="0" algn="l">
              <a:buFont typeface="Wingdings" pitchFamily="2" charset="2"/>
              <a:buNone/>
              <a:defRPr sz="3600"/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ENVIRONlogoL(rgb)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40" y="6493506"/>
            <a:ext cx="1060990" cy="22980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900972" y="4607021"/>
            <a:ext cx="6444382" cy="36933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5693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ar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1" y="2933440"/>
            <a:ext cx="1227469" cy="1301591"/>
          </a:xfrm>
          <a:prstGeom prst="rect">
            <a:avLst/>
          </a:prstGeom>
        </p:spPr>
      </p:pic>
      <p:sp>
        <p:nvSpPr>
          <p:cNvPr id="70665" name="Rectangle 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900972" y="3276459"/>
            <a:ext cx="6842364" cy="615553"/>
          </a:xfrm>
        </p:spPr>
        <p:txBody>
          <a:bodyPr wrap="square">
            <a:spAutoFit/>
          </a:bodyPr>
          <a:lstStyle>
            <a:lvl1pPr marL="0" indent="0" algn="l">
              <a:buFont typeface="Wingdings" pitchFamily="2" charset="2"/>
              <a:buNone/>
              <a:defRPr sz="4000"/>
            </a:lvl1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900972" y="4678013"/>
            <a:ext cx="6807224" cy="36933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ENVIRONlogoL(rgb)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40" y="6493506"/>
            <a:ext cx="1060990" cy="22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ar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5" y="2933440"/>
            <a:ext cx="1227469" cy="1301591"/>
          </a:xfrm>
          <a:prstGeom prst="rect">
            <a:avLst/>
          </a:prstGeom>
        </p:spPr>
      </p:pic>
      <p:sp>
        <p:nvSpPr>
          <p:cNvPr id="70665" name="Rectangle 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900972" y="2968682"/>
            <a:ext cx="6791448" cy="1231106"/>
          </a:xfrm>
        </p:spPr>
        <p:txBody>
          <a:bodyPr wrap="square">
            <a:spAutoFit/>
          </a:bodyPr>
          <a:lstStyle>
            <a:lvl1pPr marL="0" indent="0" algn="l">
              <a:buFont typeface="Wingdings" pitchFamily="2" charset="2"/>
              <a:buNone/>
              <a:defRPr sz="40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900972" y="4678013"/>
            <a:ext cx="6807224" cy="36933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ENVIRONlogoL(rgb)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40" y="6493506"/>
            <a:ext cx="1060990" cy="22980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5725" y="6296025"/>
            <a:ext cx="287097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>
                    <a:lumMod val="50000"/>
                    <a:lumOff val="50000"/>
                  </a:srgbClr>
                </a:solidFill>
                <a:latin typeface="Lucida Sans"/>
                <a:ea typeface="+mn-ea"/>
                <a:cs typeface="Lucida Sans"/>
              </a:rPr>
              <a:t>PRELIMINARY DRAFT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>
                    <a:lumMod val="50000"/>
                    <a:lumOff val="50000"/>
                  </a:srgbClr>
                </a:solidFill>
                <a:latin typeface="Lucida Sans"/>
                <a:ea typeface="+mn-ea"/>
                <a:cs typeface="Lucida Sans"/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06884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25" y="1698631"/>
            <a:ext cx="7851775" cy="1723549"/>
          </a:xfrm>
        </p:spPr>
        <p:txBody>
          <a:bodyPr/>
          <a:lstStyle>
            <a:lvl4pPr>
              <a:defRPr sz="1600"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338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550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 userDrawn="1"/>
        </p:nvGrpSpPr>
        <p:grpSpPr bwMode="auto">
          <a:xfrm>
            <a:off x="165100" y="6096000"/>
            <a:ext cx="8826500" cy="533400"/>
            <a:chOff x="457200" y="6096000"/>
            <a:chExt cx="8305800" cy="533400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rot="10800000">
              <a:off x="6553598" y="6096000"/>
              <a:ext cx="2209402" cy="533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 rot="10800000">
              <a:off x="4571260" y="6096000"/>
              <a:ext cx="2820387" cy="533400"/>
            </a:xfrm>
            <a:prstGeom prst="rect">
              <a:avLst/>
            </a:prstGeom>
            <a:solidFill>
              <a:srgbClr val="517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 rot="10800000">
              <a:off x="2590416" y="6096000"/>
              <a:ext cx="2896574" cy="533400"/>
            </a:xfrm>
            <a:prstGeom prst="rect">
              <a:avLst/>
            </a:prstGeom>
            <a:solidFill>
              <a:srgbClr val="3372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10800000">
              <a:off x="457200" y="6096000"/>
              <a:ext cx="2818893" cy="533400"/>
            </a:xfrm>
            <a:prstGeom prst="rect">
              <a:avLst/>
            </a:prstGeom>
            <a:solidFill>
              <a:srgbClr val="1B4E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667000"/>
            <a:ext cx="7391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62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65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667000"/>
            <a:ext cx="36195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2667000"/>
            <a:ext cx="36195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616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52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773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53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299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930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jsrip_ppt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763"/>
            <a:ext cx="915035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667000"/>
            <a:ext cx="7391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96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96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96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96" charset="-128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9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9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9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9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k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6" y="180845"/>
            <a:ext cx="770125" cy="816629"/>
          </a:xfrm>
          <a:prstGeom prst="rect">
            <a:avLst/>
          </a:prstGeom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77834" y="438188"/>
            <a:ext cx="741458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7724" y="1698631"/>
            <a:ext cx="7851775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921" y="6577208"/>
            <a:ext cx="6121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D3E2322-0F0C-EB42-AB23-8964CE6C9904}" type="slidenum">
              <a:rPr lang="en-US" sz="1200">
                <a:solidFill>
                  <a:srgbClr val="FFFFFF"/>
                </a:solidFill>
                <a:latin typeface="Lucida Sans"/>
                <a:ea typeface="+mn-ea"/>
                <a:cs typeface="Lucida San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200" dirty="0">
              <a:solidFill>
                <a:srgbClr val="FFFFFF"/>
              </a:solidFill>
              <a:latin typeface="Lucida Sans"/>
              <a:ea typeface="+mn-ea"/>
              <a:cs typeface="Lucida Sans"/>
            </a:endParaRPr>
          </a:p>
        </p:txBody>
      </p:sp>
      <p:pic>
        <p:nvPicPr>
          <p:cNvPr id="9" name="Picture 8" descr="ENVIRONlogoLrevers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37" y="6553931"/>
            <a:ext cx="1030213" cy="23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0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Lucida Sans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Futura Std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Futura Std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Futura Std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Futura Std Boo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Futura Std Boo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Futura Std Boo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Futura Std Boo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Futura Std Book" pitchFamily="34" charset="0"/>
        </a:defRPr>
      </a:lvl9pPr>
    </p:titleStyle>
    <p:bodyStyle>
      <a:lvl1pPr marL="231775" indent="-231775" algn="l" rtl="0" eaLnBrk="0" fontAlgn="base" hangingPunct="0">
        <a:lnSpc>
          <a:spcPct val="100000"/>
        </a:lnSpc>
        <a:spcBef>
          <a:spcPts val="6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Arial"/>
        <a:buChar char="•"/>
        <a:defRPr kumimoji="1" sz="2400" baseline="0">
          <a:solidFill>
            <a:schemeClr val="tx1"/>
          </a:solidFill>
          <a:latin typeface="Lucida Sans"/>
          <a:ea typeface="+mn-ea"/>
          <a:cs typeface="+mn-cs"/>
        </a:defRPr>
      </a:lvl1pPr>
      <a:lvl2pPr marL="574675" indent="-228600" algn="l" rtl="0" eaLnBrk="0" fontAlgn="base" hangingPunct="0">
        <a:lnSpc>
          <a:spcPct val="100000"/>
        </a:lnSpc>
        <a:spcBef>
          <a:spcPts val="6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Futura Std Book" pitchFamily="34" charset="0"/>
        <a:buChar char="–"/>
        <a:defRPr kumimoji="1" sz="2000" baseline="0">
          <a:solidFill>
            <a:schemeClr val="tx1"/>
          </a:solidFill>
          <a:latin typeface="Lucida Sans"/>
        </a:defRPr>
      </a:lvl2pPr>
      <a:lvl3pPr marL="969963" indent="-233363" algn="l" rtl="0" eaLnBrk="0" fontAlgn="base" hangingPunct="0">
        <a:lnSpc>
          <a:spcPct val="100000"/>
        </a:lnSpc>
        <a:spcBef>
          <a:spcPts val="6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Arial"/>
        <a:buChar char="•"/>
        <a:defRPr kumimoji="1" sz="1800" baseline="0">
          <a:solidFill>
            <a:schemeClr val="tx1"/>
          </a:solidFill>
          <a:latin typeface="Lucida Sans"/>
        </a:defRPr>
      </a:lvl3pPr>
      <a:lvl4pPr marL="1260475" indent="-234950" algn="l" rtl="0" eaLnBrk="0" fontAlgn="base" hangingPunct="0">
        <a:lnSpc>
          <a:spcPct val="100000"/>
        </a:lnSpc>
        <a:spcBef>
          <a:spcPts val="6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Lucida Grande"/>
        <a:buChar char="–"/>
        <a:defRPr kumimoji="1" sz="1600" baseline="0">
          <a:solidFill>
            <a:schemeClr val="tx1"/>
          </a:solidFill>
          <a:latin typeface="Lucida Sans"/>
        </a:defRPr>
      </a:lvl4pPr>
      <a:lvl5pPr marL="1479550" indent="-219075" algn="l" rtl="0" eaLnBrk="0" fontAlgn="base" hangingPunct="0">
        <a:lnSpc>
          <a:spcPct val="100000"/>
        </a:lnSpc>
        <a:spcBef>
          <a:spcPts val="6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Arial"/>
        <a:buChar char="•"/>
        <a:defRPr kumimoji="1" sz="1400" baseline="0">
          <a:solidFill>
            <a:schemeClr val="tx1"/>
          </a:solidFill>
          <a:latin typeface="Lucida Sans"/>
        </a:defRPr>
      </a:lvl5pPr>
      <a:lvl6pPr marL="19367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umimoji="1" sz="1400">
          <a:solidFill>
            <a:schemeClr val="tx1"/>
          </a:solidFill>
          <a:latin typeface="+mn-lt"/>
        </a:defRPr>
      </a:lvl6pPr>
      <a:lvl7pPr marL="23939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umimoji="1" sz="1400">
          <a:solidFill>
            <a:schemeClr val="tx1"/>
          </a:solidFill>
          <a:latin typeface="+mn-lt"/>
        </a:defRPr>
      </a:lvl7pPr>
      <a:lvl8pPr marL="28511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umimoji="1" sz="1400">
          <a:solidFill>
            <a:schemeClr val="tx1"/>
          </a:solidFill>
          <a:latin typeface="+mn-lt"/>
        </a:defRPr>
      </a:lvl8pPr>
      <a:lvl9pPr marL="33083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kumimoji="1"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1806" y="1028701"/>
            <a:ext cx="4320415" cy="5078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ysClr val="windowText" lastClr="000000"/>
                </a:solidFill>
              </a:rPr>
              <a:t>Carp Standardized Seining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535" y="1600200"/>
            <a:ext cx="5572125" cy="4286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3250" y="228600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North East (1E)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8865" y="1600201"/>
            <a:ext cx="308795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0" y="5101142"/>
            <a:ext cx="234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2012: 120 </a:t>
            </a:r>
            <a:r>
              <a:rPr lang="en-US" sz="1800" dirty="0" err="1"/>
              <a:t>lbs</a:t>
            </a:r>
            <a:r>
              <a:rPr lang="en-US" sz="1800" dirty="0"/>
              <a:t>/acre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2016: 77 </a:t>
            </a:r>
            <a:r>
              <a:rPr lang="en-US" sz="1800" dirty="0" err="1"/>
              <a:t>lbs</a:t>
            </a:r>
            <a:r>
              <a:rPr lang="en-US" sz="1800" dirty="0"/>
              <a:t>/acre</a:t>
            </a:r>
          </a:p>
        </p:txBody>
      </p:sp>
    </p:spTree>
    <p:extLst>
      <p:ext uri="{BB962C8B-B14F-4D97-AF65-F5344CB8AC3E}">
        <p14:creationId xmlns:p14="http://schemas.microsoft.com/office/powerpoint/2010/main" val="3194248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evsLaptop\Pictures\UtahLake_2016\P6150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52" y="1295400"/>
            <a:ext cx="6309893" cy="47320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5485" y="6096000"/>
            <a:ext cx="7653025" cy="707886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Spring 2016 =  4 eastern lake-wide locations with new mixed vegetation habit: Alkali bulrush, curly dock, sago pondweed (sparse)</a:t>
            </a:r>
          </a:p>
        </p:txBody>
      </p:sp>
    </p:spTree>
    <p:extLst>
      <p:ext uri="{BB962C8B-B14F-4D97-AF65-F5344CB8AC3E}">
        <p14:creationId xmlns:p14="http://schemas.microsoft.com/office/powerpoint/2010/main" val="4205280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ata\Projects\UtahLake\UtahLake_monitoringplan\All_UtahLake_EcosystemMonitoringData\UTAH_LAKE_MACROPHYTES\Macrophyte_map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25" y="2132730"/>
            <a:ext cx="658368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1600200"/>
            <a:ext cx="4916731" cy="50783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700" kern="0" dirty="0" err="1">
                <a:solidFill>
                  <a:sysClr val="windowText" lastClr="000000"/>
                </a:solidFill>
              </a:rPr>
              <a:t>Macrophyte</a:t>
            </a:r>
            <a:r>
              <a:rPr lang="en-US" sz="2700" kern="0" dirty="0">
                <a:solidFill>
                  <a:sysClr val="windowText" lastClr="000000"/>
                </a:solidFill>
              </a:rPr>
              <a:t> results, June 2016</a:t>
            </a:r>
          </a:p>
        </p:txBody>
      </p:sp>
    </p:spTree>
    <p:extLst>
      <p:ext uri="{BB962C8B-B14F-4D97-AF65-F5344CB8AC3E}">
        <p14:creationId xmlns:p14="http://schemas.microsoft.com/office/powerpoint/2010/main" val="1506508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3276600" y="1219200"/>
            <a:ext cx="2895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>
                <a:solidFill>
                  <a:srgbClr val="1B4E7D"/>
                </a:solidFill>
                <a:latin typeface="Tahoma" panose="020B0604030504040204" pitchFamily="34" charset="0"/>
              </a:rPr>
              <a:t>Questions???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914400" y="2057400"/>
            <a:ext cx="7848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buFontTx/>
              <a:buNone/>
            </a:pPr>
            <a:endParaRPr lang="en-US" altLang="en-US" sz="2400"/>
          </a:p>
        </p:txBody>
      </p:sp>
      <p:pic>
        <p:nvPicPr>
          <p:cNvPr id="5" name="Picture 4" descr="C:\Users\MikeM\Documents\Pictures Misc\Photo Transfer\3_29_11\IMG_76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03400"/>
            <a:ext cx="7467600" cy="4978400"/>
          </a:xfrm>
          <a:prstGeom prst="rect">
            <a:avLst/>
          </a:prstGeom>
          <a:noFill/>
          <a:ln w="38100">
            <a:solidFill>
              <a:srgbClr val="1B4E7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151133"/>
            <a:ext cx="2170305" cy="1639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6919" y="3148013"/>
            <a:ext cx="2324100" cy="1743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458200" cy="1447800"/>
          </a:xfrm>
        </p:spPr>
        <p:txBody>
          <a:bodyPr/>
          <a:lstStyle/>
          <a:p>
            <a:pPr eaLnBrk="1" hangingPunct="1"/>
            <a:r>
              <a:rPr lang="en-US" sz="2000" dirty="0"/>
              <a:t>Cooperative effort between state, federal, and local agencies</a:t>
            </a:r>
          </a:p>
          <a:p>
            <a:pPr eaLnBrk="1" hangingPunct="1"/>
            <a:r>
              <a:rPr lang="en-US" sz="2000" dirty="0"/>
              <a:t>Comply with the Endangered Species Act (Sufficient Progress)</a:t>
            </a:r>
          </a:p>
          <a:p>
            <a:pPr eaLnBrk="1" hangingPunct="1"/>
            <a:r>
              <a:rPr lang="en-US" sz="2000" dirty="0"/>
              <a:t>Ecosystem approach to recovery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152400" y="12954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sz="3200" dirty="0">
                <a:solidFill>
                  <a:srgbClr val="1B4E7D"/>
                </a:solidFill>
                <a:latin typeface="Tahoma" pitchFamily="34" charset="0"/>
              </a:rPr>
              <a:t>June Sucker Recovery Implementation Program</a:t>
            </a:r>
          </a:p>
        </p:txBody>
      </p:sp>
      <p:pic>
        <p:nvPicPr>
          <p:cNvPr id="6" name="Picture 5" descr="Man holding June sucker in lap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048000"/>
            <a:ext cx="2590800" cy="1943100"/>
          </a:xfrm>
          <a:prstGeom prst="rect">
            <a:avLst/>
          </a:prstGeom>
          <a:noFill/>
          <a:ln w="38100">
            <a:solidFill>
              <a:srgbClr val="133859"/>
            </a:solidFill>
            <a:miter lim="800000"/>
            <a:headEnd/>
            <a:tailEnd/>
          </a:ln>
        </p:spPr>
      </p:pic>
      <p:pic>
        <p:nvPicPr>
          <p:cNvPr id="7" name="Picture 4" descr="097 (2)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0959" y="2663442"/>
            <a:ext cx="2433576" cy="3244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979" y="4907213"/>
            <a:ext cx="1615573" cy="1615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3090" y="5449891"/>
            <a:ext cx="1875973" cy="1283049"/>
          </a:xfrm>
          <a:prstGeom prst="rect">
            <a:avLst/>
          </a:prstGeom>
        </p:spPr>
      </p:pic>
      <p:pic>
        <p:nvPicPr>
          <p:cNvPr id="12" name="Picture 2" descr="F:\Kris Buelow\Kris\Vanguard Download\jsrip utah lake legacy dvd label\Title_page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060" y="5189249"/>
            <a:ext cx="2197875" cy="1465250"/>
          </a:xfrm>
          <a:prstGeom prst="rect">
            <a:avLst/>
          </a:prstGeom>
          <a:noFill/>
          <a:ln w="38100">
            <a:solidFill>
              <a:srgbClr val="1B4E7D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016" y="6005837"/>
            <a:ext cx="2103248" cy="761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030" y="5105400"/>
            <a:ext cx="1953666" cy="1465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6650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304800" y="1371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>
                <a:solidFill>
                  <a:srgbClr val="1B4E7D"/>
                </a:solidFill>
                <a:latin typeface="Tahoma" panose="020B0604030504040204" pitchFamily="34" charset="0"/>
              </a:rPr>
              <a:t>Background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190500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2600" b="1" kern="0" dirty="0">
                <a:solidFill>
                  <a:srgbClr val="70B1C7"/>
                </a:solidFill>
                <a:latin typeface="Arial Unicode MS" pitchFamily="34" charset="-128"/>
                <a:ea typeface="+mn-ea"/>
              </a:rPr>
              <a:t>Common Carp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ea typeface="+mn-ea"/>
              </a:rPr>
              <a:t>Introduced into the Utah Lake watershed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ea typeface="+mn-ea"/>
              </a:rPr>
              <a:t>Dominates the Utah Lake fish community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ea typeface="+mn-ea"/>
              </a:rPr>
              <a:t>Loss of refuge habitat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43400"/>
            <a:ext cx="4267200" cy="1713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96688"/>
            <a:ext cx="4529668" cy="34166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927" y="3048000"/>
            <a:ext cx="3021658" cy="3647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304800" y="1371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>
                <a:solidFill>
                  <a:srgbClr val="1B4E7D"/>
                </a:solidFill>
                <a:latin typeface="Tahoma" panose="020B0604030504040204" pitchFamily="34" charset="0"/>
              </a:rPr>
              <a:t>Background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04800" y="1905000"/>
            <a:ext cx="838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+mn-lt"/>
                <a:ea typeface="+mn-ea"/>
              </a:rPr>
              <a:t>Series of carp removal feasibility studies, market analysis, and pilot projects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25" y="2590799"/>
            <a:ext cx="3224675" cy="4164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404004"/>
            <a:ext cx="4489987" cy="2247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772648"/>
            <a:ext cx="2514600" cy="18909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399" y="4772648"/>
            <a:ext cx="2611762" cy="19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56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381000" y="1371600"/>
            <a:ext cx="807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200" dirty="0">
                <a:solidFill>
                  <a:srgbClr val="1B4E7D"/>
                </a:solidFill>
                <a:latin typeface="Tahoma" panose="020B0604030504040204" pitchFamily="34" charset="0"/>
              </a:rPr>
              <a:t>Removal Program Started September 2009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09600" y="1905000"/>
            <a:ext cx="8382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2400" dirty="0"/>
              <a:t>Over 24 Million pounds removed through Dec 2016</a:t>
            </a:r>
          </a:p>
        </p:txBody>
      </p:sp>
      <p:pic>
        <p:nvPicPr>
          <p:cNvPr id="5" name="Picture 6" descr="C:\Users\MikeM\Documents\June Sucker\Pictures\Carp Removal\2012\IMG_7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28789"/>
            <a:ext cx="3352800" cy="2235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860" y="2438400"/>
            <a:ext cx="2451740" cy="3654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300" y="2590800"/>
            <a:ext cx="2353260" cy="3121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852856"/>
            <a:ext cx="4419600" cy="18766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777055"/>
              </p:ext>
            </p:extLst>
          </p:nvPr>
        </p:nvGraphicFramePr>
        <p:xfrm>
          <a:off x="304800" y="1447800"/>
          <a:ext cx="8534399" cy="4794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141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F730DE-FCEB-4536-84B9-2F5DA03CFA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8934358"/>
              </p:ext>
            </p:extLst>
          </p:nvPr>
        </p:nvGraphicFramePr>
        <p:xfrm>
          <a:off x="36261" y="1600200"/>
          <a:ext cx="8991600" cy="5027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2150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1806" y="1028701"/>
            <a:ext cx="4320415" cy="5078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ysClr val="windowText" lastClr="000000"/>
                </a:solidFill>
              </a:rPr>
              <a:t>Carp Standardized Seining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535" y="1611630"/>
            <a:ext cx="5572125" cy="4286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3250" y="228600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North East (1E)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5534" y="1611630"/>
            <a:ext cx="231866" cy="4286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5897880"/>
            <a:ext cx="254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2012: 24 carp/acre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2016: 12.5 carp/acre</a:t>
            </a:r>
          </a:p>
        </p:txBody>
      </p:sp>
    </p:spTree>
    <p:extLst>
      <p:ext uri="{BB962C8B-B14F-4D97-AF65-F5344CB8AC3E}">
        <p14:creationId xmlns:p14="http://schemas.microsoft.com/office/powerpoint/2010/main" val="1676049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1806" y="1028701"/>
            <a:ext cx="4320415" cy="5078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ysClr val="windowText" lastClr="000000"/>
                </a:solidFill>
              </a:rPr>
              <a:t>Carp Standardized Seining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600200"/>
            <a:ext cx="5572125" cy="428625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24" idx="1"/>
          </p:cNvCxnSpPr>
          <p:nvPr/>
        </p:nvCxnSpPr>
        <p:spPr>
          <a:xfrm flipH="1" flipV="1">
            <a:off x="4343402" y="4343400"/>
            <a:ext cx="857249" cy="508413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0" idx="1"/>
          </p:cNvCxnSpPr>
          <p:nvPr/>
        </p:nvCxnSpPr>
        <p:spPr>
          <a:xfrm flipH="1">
            <a:off x="4357665" y="2719237"/>
            <a:ext cx="842986" cy="911504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2" idx="1"/>
          </p:cNvCxnSpPr>
          <p:nvPr/>
        </p:nvCxnSpPr>
        <p:spPr>
          <a:xfrm flipH="1">
            <a:off x="4343401" y="3815407"/>
            <a:ext cx="857250" cy="64472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3" idx="1"/>
          </p:cNvCxnSpPr>
          <p:nvPr/>
        </p:nvCxnSpPr>
        <p:spPr>
          <a:xfrm flipH="1" flipV="1">
            <a:off x="4343403" y="4216039"/>
            <a:ext cx="857248" cy="186821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00651" y="2534571"/>
            <a:ext cx="864339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6.9 </a:t>
            </a:r>
            <a:r>
              <a:rPr lang="en-US" sz="1800" dirty="0" err="1"/>
              <a:t>lbs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5200651" y="3630741"/>
            <a:ext cx="800219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6.5lbs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00651" y="4218194"/>
            <a:ext cx="864339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6.0 </a:t>
            </a:r>
            <a:r>
              <a:rPr lang="en-US" sz="1800" dirty="0" err="1"/>
              <a:t>lbs</a:t>
            </a:r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5200651" y="4667147"/>
            <a:ext cx="864339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5.8 </a:t>
            </a:r>
            <a:r>
              <a:rPr lang="en-US" sz="1800" dirty="0" err="1"/>
              <a:t>lbs</a:t>
            </a:r>
            <a:endParaRPr lang="en-US" sz="1800" dirty="0"/>
          </a:p>
        </p:txBody>
      </p:sp>
      <p:cxnSp>
        <p:nvCxnSpPr>
          <p:cNvPr id="28" name="Straight Arrow Connector 27"/>
          <p:cNvCxnSpPr>
            <a:stCxn id="29" idx="1"/>
          </p:cNvCxnSpPr>
          <p:nvPr/>
        </p:nvCxnSpPr>
        <p:spPr>
          <a:xfrm flipH="1">
            <a:off x="4357667" y="3270766"/>
            <a:ext cx="840580" cy="601580"/>
          </a:xfrm>
          <a:prstGeom prst="straightConnector1">
            <a:avLst/>
          </a:prstGeom>
          <a:ln w="412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198247" y="3086100"/>
            <a:ext cx="864339" cy="36933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6.5 </a:t>
            </a:r>
            <a:r>
              <a:rPr lang="en-US" sz="1800" dirty="0" err="1"/>
              <a:t>lbs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4591771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ntro section">
  <a:themeElements>
    <a:clrScheme name="new id">
      <a:dk1>
        <a:srgbClr val="000000"/>
      </a:dk1>
      <a:lt1>
        <a:srgbClr val="FFFFFF"/>
      </a:lt1>
      <a:dk2>
        <a:srgbClr val="262626"/>
      </a:dk2>
      <a:lt2>
        <a:srgbClr val="BFBFBF"/>
      </a:lt2>
      <a:accent1>
        <a:srgbClr val="98AD00"/>
      </a:accent1>
      <a:accent2>
        <a:srgbClr val="EE3712"/>
      </a:accent2>
      <a:accent3>
        <a:srgbClr val="784FA1"/>
      </a:accent3>
      <a:accent4>
        <a:srgbClr val="6E95C7"/>
      </a:accent4>
      <a:accent5>
        <a:srgbClr val="EFC63A"/>
      </a:accent5>
      <a:accent6>
        <a:srgbClr val="262626"/>
      </a:accent6>
      <a:hlink>
        <a:srgbClr val="000000"/>
      </a:hlink>
      <a:folHlink>
        <a:srgbClr val="7F7F7F"/>
      </a:folHlink>
    </a:clrScheme>
    <a:fontScheme name="Office 2">
      <a:majorFont>
        <a:latin typeface="Lucida Sans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Lucida Sans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Std Boo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Std Book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 algn="l">
          <a:defRPr sz="2400">
            <a:solidFill>
              <a:srgbClr val="FF0000"/>
            </a:solidFill>
            <a:latin typeface="Lucida Sans"/>
            <a:cs typeface="Lucida Sans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3F3F3F"/>
        </a:dk2>
        <a:lt2>
          <a:srgbClr val="BDB9AF"/>
        </a:lt2>
        <a:accent1>
          <a:srgbClr val="BAA100"/>
        </a:accent1>
        <a:accent2>
          <a:srgbClr val="88001F"/>
        </a:accent2>
        <a:accent3>
          <a:srgbClr val="FFFFFF"/>
        </a:accent3>
        <a:accent4>
          <a:srgbClr val="000000"/>
        </a:accent4>
        <a:accent5>
          <a:srgbClr val="D9CDAA"/>
        </a:accent5>
        <a:accent6>
          <a:srgbClr val="7B001B"/>
        </a:accent6>
        <a:hlink>
          <a:srgbClr val="074433"/>
        </a:hlink>
        <a:folHlink>
          <a:srgbClr val="3B268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1922"/>
        </a:dk1>
        <a:lt1>
          <a:srgbClr val="FFFFFF"/>
        </a:lt1>
        <a:dk2>
          <a:srgbClr val="002532"/>
        </a:dk2>
        <a:lt2>
          <a:srgbClr val="FFFFFF"/>
        </a:lt2>
        <a:accent1>
          <a:srgbClr val="E0C500"/>
        </a:accent1>
        <a:accent2>
          <a:srgbClr val="7C3044"/>
        </a:accent2>
        <a:accent3>
          <a:srgbClr val="AAACAD"/>
        </a:accent3>
        <a:accent4>
          <a:srgbClr val="DADADA"/>
        </a:accent4>
        <a:accent5>
          <a:srgbClr val="EDDFAA"/>
        </a:accent5>
        <a:accent6>
          <a:srgbClr val="702A3D"/>
        </a:accent6>
        <a:hlink>
          <a:srgbClr val="0A5C45"/>
        </a:hlink>
        <a:folHlink>
          <a:srgbClr val="44249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5050</TotalTime>
  <Words>228</Words>
  <Application>Microsoft Office PowerPoint</Application>
  <PresentationFormat>On-screen Show (4:3)</PresentationFormat>
  <Paragraphs>45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 Unicode MS</vt:lpstr>
      <vt:lpstr>Arial</vt:lpstr>
      <vt:lpstr>Calibri</vt:lpstr>
      <vt:lpstr>Futura Std Book</vt:lpstr>
      <vt:lpstr>Lucida Grande</vt:lpstr>
      <vt:lpstr>Lucida Sans</vt:lpstr>
      <vt:lpstr>Monotype Sorts</vt:lpstr>
      <vt:lpstr>Tahoma</vt:lpstr>
      <vt:lpstr>Wingdings</vt:lpstr>
      <vt:lpstr>ヒラギノ角ゴ Pro W3</vt:lpstr>
      <vt:lpstr>Blank Presentation</vt:lpstr>
      <vt:lpstr>1_intro section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Vanguard Media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 Marshall</dc:creator>
  <cp:lastModifiedBy>Mike Mills</cp:lastModifiedBy>
  <cp:revision>220</cp:revision>
  <dcterms:created xsi:type="dcterms:W3CDTF">2006-09-22T19:04:55Z</dcterms:created>
  <dcterms:modified xsi:type="dcterms:W3CDTF">2017-03-30T17:00:24Z</dcterms:modified>
</cp:coreProperties>
</file>